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3"/>
  </p:sldMasterIdLst>
  <p:sldIdLst>
    <p:sldId id="25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6" r:id="rId12"/>
    <p:sldId id="267" r:id="rId13"/>
    <p:sldId id="269" r:id="rId14"/>
    <p:sldId id="270" r:id="rId15"/>
    <p:sldId id="271" r:id="rId16"/>
    <p:sldId id="272" r:id="rId17"/>
    <p:sldId id="268" r:id="rId18"/>
    <p:sldId id="303" r:id="rId19"/>
    <p:sldId id="273" r:id="rId20"/>
    <p:sldId id="274" r:id="rId21"/>
    <p:sldId id="275" r:id="rId22"/>
    <p:sldId id="276" r:id="rId23"/>
    <p:sldId id="302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3" r:id="rId40"/>
    <p:sldId id="292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16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1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C2A50-630A-4600-B1B5-EAF1715B90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78640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7F555-DAD8-4EA5-8101-41B5211BCD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146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B70C23-8ED1-4EB1-B1A0-015C804522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51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B04FE9-C4C0-4FD4-A8F7-041D6693C7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819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F0B9BF-3FA8-40DE-ACE3-5874F75912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472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8E112-B8A7-49F1-81E8-DD3D58DE6F4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722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DCA8F3-5179-4020-A270-CFBE7F6F44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0145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4248E0-03C1-4FA3-A769-E40D3EA4C6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1993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025DAA-DA98-4CD4-8E91-B0A31A990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2406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E7651F-39AF-46F6-9C0F-98269BE7BD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589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576DEB-D4E9-4F10-9A07-69008A58AC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068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2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88"/>
            <a:ext cx="9132888" cy="6845300"/>
            <a:chOff x="0" y="1"/>
            <a:chExt cx="5753" cy="4312"/>
          </a:xfrm>
        </p:grpSpPr>
        <p:sp>
          <p:nvSpPr>
            <p:cNvPr id="3075" name="Freeform 3"/>
            <p:cNvSpPr>
              <a:spLocks/>
            </p:cNvSpPr>
            <p:nvPr/>
          </p:nvSpPr>
          <p:spPr bwMode="auto">
            <a:xfrm>
              <a:off x="3394" y="999"/>
              <a:ext cx="2359" cy="3314"/>
            </a:xfrm>
            <a:custGeom>
              <a:avLst/>
              <a:gdLst/>
              <a:ahLst/>
              <a:cxnLst>
                <a:cxn ang="0">
                  <a:pos x="1905" y="3312"/>
                </a:cxn>
                <a:cxn ang="0">
                  <a:pos x="2358" y="3313"/>
                </a:cxn>
                <a:cxn ang="0">
                  <a:pos x="2358" y="1437"/>
                </a:cxn>
                <a:cxn ang="0">
                  <a:pos x="0" y="0"/>
                </a:cxn>
                <a:cxn ang="0">
                  <a:pos x="201" y="150"/>
                </a:cxn>
                <a:cxn ang="0">
                  <a:pos x="366" y="279"/>
                </a:cxn>
                <a:cxn ang="0">
                  <a:pos x="552" y="441"/>
                </a:cxn>
                <a:cxn ang="0">
                  <a:pos x="732" y="612"/>
                </a:cxn>
                <a:cxn ang="0">
                  <a:pos x="996" y="903"/>
                </a:cxn>
                <a:cxn ang="0">
                  <a:pos x="1230" y="1212"/>
                </a:cxn>
                <a:cxn ang="0">
                  <a:pos x="1400" y="1482"/>
                </a:cxn>
                <a:cxn ang="0">
                  <a:pos x="1548" y="1761"/>
                </a:cxn>
                <a:cxn ang="0">
                  <a:pos x="1665" y="2040"/>
                </a:cxn>
                <a:cxn ang="0">
                  <a:pos x="1751" y="2295"/>
                </a:cxn>
                <a:cxn ang="0">
                  <a:pos x="1809" y="2511"/>
                </a:cxn>
                <a:cxn ang="0">
                  <a:pos x="1863" y="2778"/>
                </a:cxn>
                <a:cxn ang="0">
                  <a:pos x="1890" y="3012"/>
                </a:cxn>
                <a:cxn ang="0">
                  <a:pos x="1905" y="3312"/>
                </a:cxn>
              </a:cxnLst>
              <a:rect l="0" t="0" r="r" b="b"/>
              <a:pathLst>
                <a:path w="2359" h="3314">
                  <a:moveTo>
                    <a:pt x="1905" y="3312"/>
                  </a:moveTo>
                  <a:lnTo>
                    <a:pt x="2358" y="3313"/>
                  </a:lnTo>
                  <a:lnTo>
                    <a:pt x="2358" y="1437"/>
                  </a:lnTo>
                  <a:lnTo>
                    <a:pt x="0" y="0"/>
                  </a:lnTo>
                  <a:lnTo>
                    <a:pt x="201" y="150"/>
                  </a:lnTo>
                  <a:lnTo>
                    <a:pt x="366" y="279"/>
                  </a:lnTo>
                  <a:lnTo>
                    <a:pt x="552" y="441"/>
                  </a:lnTo>
                  <a:lnTo>
                    <a:pt x="732" y="612"/>
                  </a:lnTo>
                  <a:lnTo>
                    <a:pt x="996" y="903"/>
                  </a:lnTo>
                  <a:lnTo>
                    <a:pt x="1230" y="1212"/>
                  </a:lnTo>
                  <a:lnTo>
                    <a:pt x="1400" y="1482"/>
                  </a:lnTo>
                  <a:lnTo>
                    <a:pt x="1548" y="1761"/>
                  </a:lnTo>
                  <a:lnTo>
                    <a:pt x="1665" y="2040"/>
                  </a:lnTo>
                  <a:lnTo>
                    <a:pt x="1751" y="2295"/>
                  </a:lnTo>
                  <a:lnTo>
                    <a:pt x="1809" y="2511"/>
                  </a:lnTo>
                  <a:lnTo>
                    <a:pt x="1863" y="2778"/>
                  </a:lnTo>
                  <a:lnTo>
                    <a:pt x="1890" y="3012"/>
                  </a:lnTo>
                  <a:lnTo>
                    <a:pt x="1905" y="3312"/>
                  </a:lnTo>
                </a:path>
              </a:pathLst>
            </a:custGeom>
            <a:gradFill rotWithShape="0">
              <a:gsLst>
                <a:gs pos="0">
                  <a:schemeClr val="accent2">
                    <a:gamma/>
                    <a:shade val="46275"/>
                    <a:invGamma/>
                  </a:schemeClr>
                </a:gs>
                <a:gs pos="100000">
                  <a:schemeClr val="accent2"/>
                </a:gs>
              </a:gsLst>
              <a:lin ang="0" scaled="1"/>
            </a:gradFill>
            <a:ln w="9525" cap="rnd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pPr eaLnBrk="1" hangingPunct="1">
                <a:defRPr/>
              </a:pPr>
              <a:endParaRPr lang="en-US">
                <a:ea typeface="+mn-ea"/>
              </a:endParaRPr>
            </a:p>
          </p:txBody>
        </p:sp>
        <p:sp>
          <p:nvSpPr>
            <p:cNvPr id="1033" name="Arc 4"/>
            <p:cNvSpPr>
              <a:spLocks/>
            </p:cNvSpPr>
            <p:nvPr/>
          </p:nvSpPr>
          <p:spPr bwMode="auto">
            <a:xfrm>
              <a:off x="0" y="1"/>
              <a:ext cx="5298" cy="4312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2700" cap="rnd">
              <a:solidFill>
                <a:schemeClr val="accent2"/>
              </a:solidFill>
              <a:round/>
              <a:headEnd type="none" w="sm" len="sm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077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25B5FD77-5217-4D77-A584-591AF6B23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1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l"/>
        <a:defRPr sz="3200">
          <a:solidFill>
            <a:schemeClr val="tx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0000"/>
        <a:buChar char="–"/>
        <a:defRPr sz="28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0000"/>
        <a:buFont typeface="Wingdings" panose="05000000000000000000" pitchFamily="2" charset="2"/>
        <a:buChar char="l"/>
        <a:defRPr sz="24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hyperlink" Target="http://upload.wikimedia.org/wikipedia/commons/d/dc/Anthony_Kennedy_Official.jpg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jpeg"/><Relationship Id="rId4" Type="http://schemas.openxmlformats.org/officeDocument/2006/relationships/hyperlink" Target="http://upload.wikimedia.org/wikipedia/commons/c/c2/Clarence_Thomas_official.jp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4.jpeg"/><Relationship Id="rId4" Type="http://schemas.openxmlformats.org/officeDocument/2006/relationships/hyperlink" Target="http://upload.wikimedia.org/wikipedia/commons/f/ff/Ruth_Bader_Ginsburg,_SCOTUS_photo_portrait.jpg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5.jpeg"/><Relationship Id="rId4" Type="http://schemas.openxmlformats.org/officeDocument/2006/relationships/hyperlink" Target="http://upload.wikimedia.org/wikipedia/commons/9/9c/Stephen_Breyer,_SCOTUS_photo_portrait.jpg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hyperlink" Target="http://upload.wikimedia.org/wikipedia/commons/a/a0/010_alito.jpg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7.jpeg"/><Relationship Id="rId4" Type="http://schemas.openxmlformats.org/officeDocument/2006/relationships/hyperlink" Target="http://en.wikipedia.org/wiki/File:Sonia_Sotomayor_in_SCOTUS_robe.jpg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5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://www.archives.gov/education/lessons/amistad/images/supreme-court-opinion.gif" TargetMode="External"/><Relationship Id="rId1" Type="http://schemas.openxmlformats.org/officeDocument/2006/relationships/slideLayout" Target="../slideLayouts/slideLayout1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upload.wikimedia.org/wikipedia/commons/4/43/Official_roberts_CJ.jpg" TargetMode="Externa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jpeg"/><Relationship Id="rId4" Type="http://schemas.openxmlformats.org/officeDocument/2006/relationships/hyperlink" Target="http://upload.wikimedia.org/wikipedia/commons/9/97/Antonin_Scalia,_SCOTUS_photo_portrait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09600"/>
            <a:ext cx="8382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b="1" i="1" dirty="0" smtClean="0">
                <a:latin typeface="Times New Roman" pitchFamily="18" charset="0"/>
                <a:ea typeface="+mj-ea"/>
              </a:rPr>
              <a:t>Chapter 7: The Judicial Branch </a:t>
            </a:r>
          </a:p>
        </p:txBody>
      </p:sp>
      <p:pic>
        <p:nvPicPr>
          <p:cNvPr id="2051" name="Picture 3" descr="http://www.cpdulles.com/img/h_governmen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1100" y="1828800"/>
            <a:ext cx="6781800" cy="454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Anthony Kennedy</a:t>
            </a:r>
          </a:p>
        </p:txBody>
      </p:sp>
      <p:pic>
        <p:nvPicPr>
          <p:cNvPr id="11267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7" descr="File:Anthony Kennedy Offic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Clarence Thomas</a:t>
            </a:r>
          </a:p>
        </p:txBody>
      </p:sp>
      <p:pic>
        <p:nvPicPr>
          <p:cNvPr id="12291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7" descr="File:Clarence Thomas official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Ruth Bader Ginsburg</a:t>
            </a:r>
          </a:p>
        </p:txBody>
      </p:sp>
      <p:pic>
        <p:nvPicPr>
          <p:cNvPr id="13315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6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7" descr="File:Ruth Bader Ginsburg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Stephen Breyer</a:t>
            </a:r>
          </a:p>
        </p:txBody>
      </p:sp>
      <p:pic>
        <p:nvPicPr>
          <p:cNvPr id="14339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0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1" name="Picture 7" descr="File:Stephen Breyer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Samuel Alito</a:t>
            </a:r>
          </a:p>
        </p:txBody>
      </p:sp>
      <p:pic>
        <p:nvPicPr>
          <p:cNvPr id="15363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4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 descr="File:010 alit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20574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Sonia Sotomayer</a:t>
            </a:r>
          </a:p>
        </p:txBody>
      </p:sp>
      <p:pic>
        <p:nvPicPr>
          <p:cNvPr id="16387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8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9" name="Picture 9" descr="A formal pose from waist up of a smiling, light-medium-skinned woman with somewhat curly black hair of almost shoulder length, dressed in a black judicial robe and standing behind a chair with hands folded on the chair, in formal-looking room with medium brown wood paneling and a bit of painting on a wall.">
            <a:hlinkClick r:id="rId4" tooltip="Sonia Sotomayor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09800"/>
            <a:ext cx="3468688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609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Elena Kagan</a:t>
            </a:r>
          </a:p>
        </p:txBody>
      </p:sp>
      <p:pic>
        <p:nvPicPr>
          <p:cNvPr id="17411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1200" y="2133600"/>
            <a:ext cx="27940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Selection of the Justices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As a part of checks and balances, the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President</a:t>
            </a:r>
            <a:r>
              <a:rPr lang="en-US" altLang="en-US" sz="2800" i="1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has the task of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appointing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Supreme Court justices.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Once appointed, all justices must be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confirmed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by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Senate.</a:t>
            </a:r>
          </a:p>
        </p:txBody>
      </p:sp>
      <p:pic>
        <p:nvPicPr>
          <p:cNvPr id="18436" name="Picture 7" descr="IH03893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676400"/>
            <a:ext cx="3810000" cy="2560638"/>
          </a:xfrm>
        </p:spPr>
      </p:pic>
      <p:pic>
        <p:nvPicPr>
          <p:cNvPr id="18437" name="Picture 9" descr="roberts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5975" y="4348163"/>
            <a:ext cx="3756025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Background of the Justices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All Supreme Court justices have been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lawyers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(practicing or teaching law) or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judges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in lower courts.</a:t>
            </a:r>
          </a:p>
        </p:txBody>
      </p:sp>
      <p:pic>
        <p:nvPicPr>
          <p:cNvPr id="19460" name="Picture 7" descr="chief-justices-supreme-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1981200"/>
            <a:ext cx="352901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African American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Thurgood Marshall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He was appointed in 1967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Johnson.</a:t>
            </a:r>
          </a:p>
        </p:txBody>
      </p:sp>
      <p:pic>
        <p:nvPicPr>
          <p:cNvPr id="20484" name="Picture 7" descr="thurgood-marshall-2-2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6025" y="1981200"/>
            <a:ext cx="3052763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U.S. Supreme Court</a:t>
            </a:r>
          </a:p>
        </p:txBody>
      </p:sp>
      <p:pic>
        <p:nvPicPr>
          <p:cNvPr id="3075" name="Picture 6" descr="T62908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58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The first female justice of the Supreme Court was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Sandra Day O’Connor</a:t>
            </a: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She was appointed in 1981 by 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President Reagan.</a:t>
            </a:r>
          </a:p>
        </p:txBody>
      </p:sp>
      <p:pic>
        <p:nvPicPr>
          <p:cNvPr id="21508" name="Picture 8" descr="sandra_day_oconnor_photo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24400" y="1752600"/>
            <a:ext cx="2555875" cy="3932238"/>
          </a:xfrm>
        </p:spPr>
      </p:pic>
      <p:pic>
        <p:nvPicPr>
          <p:cNvPr id="21510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41863"/>
            <a:ext cx="25146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2337" y="4100524"/>
            <a:ext cx="3064856" cy="23002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“Firsts”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first Hispanic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justice of the Supreme Court was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Sonia Sotomayer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She was appointed in 2009 by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President Obama.</a:t>
            </a:r>
          </a:p>
        </p:txBody>
      </p:sp>
      <p:pic>
        <p:nvPicPr>
          <p:cNvPr id="22532" name="Picture 2" descr="http://www.jackandjillpolitics.com/blog/wp-content/uploads/2009/08/sotomayor23.jp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53000" y="1981200"/>
            <a:ext cx="2674938" cy="401161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Powers of the Supreme Court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has the power of “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judicial review”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(the power to decide if any local, state, or federal law goes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against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the Constitution)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They also have the power to “nullify” (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or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cancel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) that law…</a:t>
            </a:r>
          </a:p>
        </p:txBody>
      </p:sp>
      <p:pic>
        <p:nvPicPr>
          <p:cNvPr id="23556" name="Picture 7" descr="j_check_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151063"/>
            <a:ext cx="3810000" cy="377348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“Marbury vs. Madison” 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20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(1803)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981200"/>
            <a:ext cx="41910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In 1803, 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claimed this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power of “judicial review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with the case of “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Marbury vs. Madison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Prior to this case, this power was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NOT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granted to the Supreme Court and judicial review is not mentioned in the Constitution.</a:t>
            </a:r>
          </a:p>
        </p:txBody>
      </p:sp>
      <p:pic>
        <p:nvPicPr>
          <p:cNvPr id="24580" name="Picture 7" descr="a2237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1752600"/>
            <a:ext cx="3810000" cy="2857500"/>
          </a:xfrm>
        </p:spPr>
      </p:pic>
      <p:pic>
        <p:nvPicPr>
          <p:cNvPr id="24581" name="Picture 9" descr="am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00" y="3733800"/>
            <a:ext cx="1984375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“Checks &amp; Balances”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mtClean="0">
                <a:ea typeface="ＭＳ Ｐゴシック" panose="020B0600070205080204" pitchFamily="34" charset="-128"/>
              </a:rPr>
              <a:t> can “check” the power of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President</a:t>
            </a:r>
            <a:r>
              <a:rPr lang="en-US" altLang="en-US" smtClean="0">
                <a:ea typeface="ＭＳ Ｐゴシック" panose="020B0600070205080204" pitchFamily="34" charset="-128"/>
              </a:rPr>
              <a:t> by declaring executive orders or actions </a:t>
            </a:r>
            <a:r>
              <a:rPr lang="en-US" altLang="en-US" i="1" smtClean="0">
                <a:ea typeface="ＭＳ Ｐゴシック" panose="020B0600070205080204" pitchFamily="34" charset="-128"/>
              </a:rPr>
              <a:t>“</a:t>
            </a:r>
            <a:r>
              <a:rPr lang="en-US" altLang="en-US" b="1" i="1" smtClean="0">
                <a:ea typeface="ＭＳ Ｐゴシック" panose="020B0600070205080204" pitchFamily="34" charset="-128"/>
              </a:rPr>
              <a:t>unconstitutional</a:t>
            </a:r>
            <a:r>
              <a:rPr lang="en-US" altLang="en-US" i="1" smtClean="0">
                <a:ea typeface="ＭＳ Ｐゴシック" panose="020B0600070205080204" pitchFamily="34" charset="-128"/>
              </a:rPr>
              <a:t>” </a:t>
            </a:r>
            <a:r>
              <a:rPr lang="en-US" altLang="en-US" smtClean="0">
                <a:ea typeface="ＭＳ Ｐゴシック" panose="020B0600070205080204" pitchFamily="34" charset="-128"/>
              </a:rPr>
              <a:t>(going against the Constitution)</a:t>
            </a:r>
          </a:p>
        </p:txBody>
      </p:sp>
      <p:pic>
        <p:nvPicPr>
          <p:cNvPr id="25604" name="Picture 5" descr="j_check_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038600"/>
            <a:ext cx="281940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5" name="Picture 6" descr="T62908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209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8" descr="white-hous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724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“Checks &amp; Balances”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mtClean="0">
                <a:ea typeface="ＭＳ Ｐゴシック" panose="020B0600070205080204" pitchFamily="34" charset="-128"/>
              </a:rPr>
              <a:t>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mtClean="0">
                <a:ea typeface="ＭＳ Ｐゴシック" panose="020B0600070205080204" pitchFamily="34" charset="-128"/>
              </a:rPr>
              <a:t> can “check” the power of the </a:t>
            </a:r>
            <a:r>
              <a:rPr lang="en-US" altLang="en-US" b="1" smtClean="0">
                <a:ea typeface="ＭＳ Ｐゴシック" panose="020B0600070205080204" pitchFamily="34" charset="-128"/>
              </a:rPr>
              <a:t>Congress</a:t>
            </a:r>
            <a:r>
              <a:rPr lang="en-US" altLang="en-US" smtClean="0">
                <a:ea typeface="ＭＳ Ｐゴシック" panose="020B0600070205080204" pitchFamily="34" charset="-128"/>
              </a:rPr>
              <a:t> by declaring laws or legislative actions </a:t>
            </a:r>
            <a:r>
              <a:rPr lang="en-US" altLang="en-US" u="sng" smtClean="0">
                <a:ea typeface="ＭＳ Ｐゴシック" panose="020B0600070205080204" pitchFamily="34" charset="-128"/>
              </a:rPr>
              <a:t>“</a:t>
            </a:r>
            <a:r>
              <a:rPr lang="en-US" altLang="en-US" b="1" i="1" u="sng" smtClean="0">
                <a:ea typeface="ＭＳ Ｐゴシック" panose="020B0600070205080204" pitchFamily="34" charset="-128"/>
              </a:rPr>
              <a:t>unconstitutional</a:t>
            </a:r>
            <a:r>
              <a:rPr lang="en-US" altLang="en-US" u="sng" smtClean="0">
                <a:ea typeface="ＭＳ Ｐゴシック" panose="020B0600070205080204" pitchFamily="34" charset="-128"/>
              </a:rPr>
              <a:t>” </a:t>
            </a:r>
            <a:r>
              <a:rPr lang="en-US" altLang="en-US" smtClean="0">
                <a:ea typeface="ＭＳ Ｐゴシック" panose="020B0600070205080204" pitchFamily="34" charset="-128"/>
              </a:rPr>
              <a:t>(going against the Constitution)</a:t>
            </a:r>
          </a:p>
        </p:txBody>
      </p:sp>
      <p:pic>
        <p:nvPicPr>
          <p:cNvPr id="26628" name="Picture 6" descr="j_check_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4114800"/>
            <a:ext cx="2552700" cy="252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Picture 7" descr="T629083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4648200"/>
            <a:ext cx="2209800" cy="164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9" descr="US-Capit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572000"/>
            <a:ext cx="1905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Judicial Interpretation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has 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final interpretation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of 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Constitution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(what THEY say goes…)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They also interpret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laws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created by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Congress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(who often write very “vague” laws…)</a:t>
            </a:r>
          </a:p>
        </p:txBody>
      </p:sp>
      <p:pic>
        <p:nvPicPr>
          <p:cNvPr id="27652" name="Picture 7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43400" y="2743200"/>
            <a:ext cx="3810000" cy="252253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42900" y="1066800"/>
            <a:ext cx="5943600" cy="4267200"/>
          </a:xfrm>
        </p:spPr>
        <p:txBody>
          <a:bodyPr/>
          <a:lstStyle/>
          <a:p>
            <a:endParaRPr lang="en-US" altLang="en-US" sz="2400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must rely on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President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and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Congress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to </a:t>
            </a:r>
            <a:r>
              <a:rPr lang="en-US" altLang="en-US" sz="2800" b="1" u="sng" smtClean="0">
                <a:ea typeface="ＭＳ Ｐゴシック" panose="020B0600070205080204" pitchFamily="34" charset="-128"/>
              </a:rPr>
              <a:t>enforce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their rulings…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court has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no power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force the other branches to obey their ruling…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As a part of our system of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limited government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no one branch can force the other into doing one thing or another. (because no one branch is more powerful than another and no one is above the law…)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28676" name="Picture 7" descr="obama_supreme_court_081105_m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6500" y="2971800"/>
            <a:ext cx="2733675" cy="20494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1600200"/>
            <a:ext cx="54864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In 1832, 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President Andrew Jackson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refused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to enforce the ruling in the case of “</a:t>
            </a:r>
            <a:r>
              <a:rPr lang="en-US" altLang="en-US" sz="2400" b="1" smtClean="0">
                <a:ea typeface="ＭＳ Ｐゴシック" panose="020B0600070205080204" pitchFamily="34" charset="-128"/>
              </a:rPr>
              <a:t>Worcester vs. Georgia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”.   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The Supreme Court ruled that Georgia could not regulate the Cherokee Nation as a result of laws and treaties – but Jackson refused to acknowledge their ruling.</a:t>
            </a:r>
          </a:p>
          <a:p>
            <a:pPr>
              <a:lnSpc>
                <a:spcPct val="90000"/>
              </a:lnSpc>
            </a:pPr>
            <a:r>
              <a:rPr lang="en-US" altLang="en-US" sz="2400" smtClean="0">
                <a:ea typeface="ＭＳ Ｐゴシック" panose="020B0600070205080204" pitchFamily="34" charset="-128"/>
              </a:rPr>
              <a:t>The Supreme Court was powerless to do anything more…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29700" name="Picture 8" descr="andrewJackson_main_imag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19800" y="1524000"/>
            <a:ext cx="2595563" cy="2057400"/>
          </a:xfrm>
        </p:spPr>
      </p:pic>
      <p:pic>
        <p:nvPicPr>
          <p:cNvPr id="29701" name="Picture 10" descr="trailoftear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3625850"/>
            <a:ext cx="315436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Congress can also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create new laws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“get around” court decisions.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As well, Congress and state legislatures can also try to add </a:t>
            </a:r>
            <a:r>
              <a:rPr lang="en-US" altLang="en-US" sz="2800" i="1" u="sng" smtClean="0">
                <a:ea typeface="ＭＳ Ｐゴシック" panose="020B0600070205080204" pitchFamily="34" charset="-128"/>
              </a:rPr>
              <a:t>amendments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to alter the Constitution and their ruling…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smtClean="0">
              <a:ea typeface="ＭＳ Ｐゴシック" panose="020B0600070205080204" pitchFamily="34" charset="-128"/>
            </a:endParaRPr>
          </a:p>
        </p:txBody>
      </p:sp>
      <p:pic>
        <p:nvPicPr>
          <p:cNvPr id="30724" name="Picture 7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038600"/>
            <a:ext cx="3810000" cy="2522538"/>
          </a:xfrm>
          <a:noFill/>
        </p:spPr>
      </p:pic>
      <p:pic>
        <p:nvPicPr>
          <p:cNvPr id="30725" name="Picture 8" descr="US-Ca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pic>
        <p:nvPicPr>
          <p:cNvPr id="4099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752600"/>
            <a:ext cx="6223000" cy="408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endParaRPr lang="en-US" altLang="en-US" sz="2800" b="1" dirty="0" smtClean="0">
              <a:ea typeface="ＭＳ Ｐゴシック" panose="020B0600070205080204" pitchFamily="34" charset="-128"/>
            </a:endParaRPr>
          </a:p>
          <a:p>
            <a:r>
              <a:rPr lang="en-US" altLang="en-US" sz="2800" dirty="0" smtClean="0">
                <a:ea typeface="ＭＳ Ｐゴシック" panose="020B0600070205080204" pitchFamily="34" charset="-128"/>
              </a:rPr>
              <a:t>Congress also has the power to “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impeach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and remove justices from the Supreme Court (if appropriate)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8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1748" name="Picture 4" descr="constitution_quill_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4038600"/>
            <a:ext cx="3810000" cy="2522538"/>
          </a:xfrm>
          <a:noFill/>
        </p:spPr>
      </p:pic>
      <p:pic>
        <p:nvPicPr>
          <p:cNvPr id="31749" name="Picture 5" descr="US-Capit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752600"/>
            <a:ext cx="2895600" cy="230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600200"/>
            <a:ext cx="38100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Another major limitation on the Supreme Court is that they can only hear and make rulings on cases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that come to it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via the appeals process.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All cases must be actual legal disputes…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="1" i="1" smtClean="0">
              <a:ea typeface="ＭＳ Ｐゴシック" panose="020B0600070205080204" pitchFamily="34" charset="-128"/>
            </a:endParaRPr>
          </a:p>
        </p:txBody>
      </p:sp>
      <p:pic>
        <p:nvPicPr>
          <p:cNvPr id="32772" name="Online Image Placeholder 2"/>
          <p:cNvPicPr>
            <a:picLocks noGrp="1" noChangeAspect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0600" y="2417763"/>
            <a:ext cx="3810000" cy="28606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Limits to the Supreme Court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5029200" cy="4495800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Traditionally, the </a:t>
            </a:r>
            <a:r>
              <a:rPr lang="en-US" altLang="en-US" sz="24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has stayed out of 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political issues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(believes they are executive and legislative issues)</a:t>
            </a: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One exception was the 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2000 presidential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400" b="1" i="1" dirty="0" smtClean="0">
                <a:ea typeface="ＭＳ Ｐゴシック" panose="020B0600070205080204" pitchFamily="34" charset="-128"/>
              </a:rPr>
              <a:t>election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…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b="1" i="1" u="sng" dirty="0" smtClean="0">
                <a:ea typeface="ＭＳ Ｐゴシック" panose="020B0600070205080204" pitchFamily="34" charset="-128"/>
              </a:rPr>
              <a:t>Bush v. Gore (2000)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was sent to the Supreme Court after the recount of presidential election votes during the 2000 Election!!!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The Supreme Court remanded the case back the Florida courts.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800" b="1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33796" name="Picture 8" descr="31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05400" y="2362200"/>
            <a:ext cx="3194050" cy="4191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sz="36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“Deciding Cases at the Supreme Court”</a:t>
            </a:r>
          </a:p>
        </p:txBody>
      </p:sp>
      <p:pic>
        <p:nvPicPr>
          <p:cNvPr id="34819" name="Picture 3" descr="T62908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524000"/>
            <a:ext cx="6858000" cy="510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in Action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in session from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October to June (or July).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During this time, they listen to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oral arguments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on cases.</a:t>
            </a:r>
          </a:p>
          <a:p>
            <a:pPr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Every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two weeks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they take “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recess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”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(to write opinions and study new cases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)</a:t>
            </a:r>
          </a:p>
        </p:txBody>
      </p:sp>
      <p:pic>
        <p:nvPicPr>
          <p:cNvPr id="35844" name="Picture 7" descr="Employment%20Book%20-%20open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743200"/>
            <a:ext cx="4267200" cy="26828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in Action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828800"/>
            <a:ext cx="3810000" cy="42672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both a 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trial court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and an 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appellate court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disputes that have their original trials heard here are: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Where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foreign diplomats are involved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Cases involving states</a:t>
            </a:r>
          </a:p>
        </p:txBody>
      </p:sp>
      <p:pic>
        <p:nvPicPr>
          <p:cNvPr id="36868" name="Picture 8" descr="supreme_court_argumen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209800"/>
            <a:ext cx="3810000" cy="3073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762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Accepting a Case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066800"/>
            <a:ext cx="4800600" cy="4419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To accept a case,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four (4)</a:t>
            </a:r>
            <a:r>
              <a:rPr lang="en-US" altLang="en-US" sz="2800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of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nine (9)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</a:t>
            </a:r>
            <a:r>
              <a:rPr lang="en-US" altLang="en-US" sz="2800" i="1" dirty="0" smtClean="0">
                <a:ea typeface="ＭＳ Ｐゴシック" panose="020B0600070205080204" pitchFamily="34" charset="-128"/>
              </a:rPr>
              <a:t>justices must agree to hear the case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(less than 200 out of over 7,000 are accepted each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year).</a:t>
            </a:r>
            <a:endParaRPr lang="en-US" altLang="en-US" sz="2800" dirty="0" smtClean="0">
              <a:ea typeface="ＭＳ Ｐゴシック" panose="020B0600070205080204" pitchFamily="34" charset="-128"/>
            </a:endParaRP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An attorney will file a “Cert Petition” to request that their case be heard.  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If the Supreme Court agrees to hear the case, a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writ of certiorari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issued.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Once the writ the issued, the case goes on the </a:t>
            </a:r>
            <a:r>
              <a:rPr lang="en-US" altLang="en-US" sz="2800" i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docket</a:t>
            </a:r>
            <a:r>
              <a:rPr lang="en-US" altLang="en-US" sz="2800" i="1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”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(or court calendar)!!!</a:t>
            </a:r>
          </a:p>
        </p:txBody>
      </p:sp>
      <p:pic>
        <p:nvPicPr>
          <p:cNvPr id="37892" name="Picture 16" descr="US-Supreme-C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09800"/>
            <a:ext cx="3810000" cy="30114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Accepting a Case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Most cases that are accepted involve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important constitutional issues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(freedom of speech, equal protection, etc)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Most also deal with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legal issues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</a:t>
            </a:r>
            <a:r>
              <a:rPr lang="en-US" altLang="en-US" sz="2800" u="sng" smtClean="0">
                <a:ea typeface="ＭＳ Ｐゴシック" panose="020B0600070205080204" pitchFamily="34" charset="-128"/>
              </a:rPr>
              <a:t>not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political issues…</a:t>
            </a:r>
          </a:p>
        </p:txBody>
      </p:sp>
      <p:grpSp>
        <p:nvGrpSpPr>
          <p:cNvPr id="38916" name="Group 4"/>
          <p:cNvGrpSpPr>
            <a:grpSpLocks/>
          </p:cNvGrpSpPr>
          <p:nvPr/>
        </p:nvGrpSpPr>
        <p:grpSpPr bwMode="auto">
          <a:xfrm>
            <a:off x="1670050" y="1771650"/>
            <a:ext cx="5803900" cy="3216275"/>
            <a:chOff x="0" y="0"/>
            <a:chExt cx="3656" cy="2026"/>
          </a:xfrm>
        </p:grpSpPr>
        <p:sp>
          <p:nvSpPr>
            <p:cNvPr id="38918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3656" cy="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en-US" sz="2400"/>
            </a:p>
          </p:txBody>
        </p:sp>
        <p:sp>
          <p:nvSpPr>
            <p:cNvPr id="38919" name="Rectangle 6"/>
            <p:cNvSpPr>
              <a:spLocks noChangeArrowheads="1"/>
            </p:cNvSpPr>
            <p:nvPr/>
          </p:nvSpPr>
          <p:spPr bwMode="auto">
            <a:xfrm>
              <a:off x="0" y="0"/>
              <a:ext cx="3656" cy="20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lr>
                  <a:schemeClr val="accent2"/>
                </a:buClr>
                <a:buSzPct val="80000"/>
                <a:buFont typeface="Wingdings" panose="05000000000000000000" pitchFamily="2" charset="2"/>
                <a:buChar char="l"/>
                <a:defRPr sz="32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Clr>
                  <a:schemeClr val="tx1"/>
                </a:buClr>
                <a:buSzPct val="90000"/>
                <a:buChar char="–"/>
                <a:defRPr sz="28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Clr>
                  <a:schemeClr val="accent1"/>
                </a:buClr>
                <a:buSzPct val="60000"/>
                <a:buFont typeface="Wingdings" panose="05000000000000000000" pitchFamily="2" charset="2"/>
                <a:buChar char="l"/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Clr>
                  <a:schemeClr val="tx1"/>
                </a:buClr>
                <a:buChar char="–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Char char="•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altLang="en-US" sz="20500">
                  <a:solidFill>
                    <a:srgbClr val="000000"/>
                  </a:solidFill>
                  <a:cs typeface="Arial" panose="020B0604020202020204" pitchFamily="34" charset="0"/>
                </a:rPr>
                <a:t> </a:t>
              </a:r>
              <a:r>
                <a:rPr lang="en-US" altLang="en-US" sz="2400">
                  <a:solidFill>
                    <a:srgbClr val="000000"/>
                  </a:solidFill>
                  <a:cs typeface="Arial" panose="020B0604020202020204" pitchFamily="34" charset="0"/>
                </a:rPr>
                <a:t>                                                            </a:t>
              </a:r>
              <a:r>
                <a:rPr lang="en-US" altLang="en-US" sz="2400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  <p:pic>
        <p:nvPicPr>
          <p:cNvPr id="38917" name="Picture 11" descr="190407second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81288"/>
            <a:ext cx="3810000" cy="27146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Once a case is accepted, each side prepares a “</a:t>
            </a:r>
            <a:r>
              <a:rPr lang="en-US" altLang="en-US" sz="2800" b="1" u="sng" dirty="0" smtClean="0">
                <a:ea typeface="ＭＳ Ｐゴシック" panose="020B0600070205080204" pitchFamily="34" charset="-128"/>
              </a:rPr>
              <a:t>brief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(a written document explaining their position)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Next, lawyers from each side present “</a:t>
            </a:r>
            <a:r>
              <a:rPr lang="en-US" altLang="en-US" sz="2800" b="1" u="sng" dirty="0" smtClean="0">
                <a:ea typeface="ＭＳ Ｐゴシック" panose="020B0600070205080204" pitchFamily="34" charset="-128"/>
              </a:rPr>
              <a:t>oral arguments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(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30 minutes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to summarize their case)</a:t>
            </a:r>
          </a:p>
        </p:txBody>
      </p:sp>
      <p:pic>
        <p:nvPicPr>
          <p:cNvPr id="39940" name="Picture 7" descr="drawing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590800"/>
            <a:ext cx="4191000" cy="26638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981200"/>
            <a:ext cx="4495800" cy="41148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On Fridays, the justices get together to make their first decisions about the case (must have a “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quorum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– 6 out of 9 are required to hear a case.)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They meet </a:t>
            </a:r>
            <a:r>
              <a:rPr lang="en-US" altLang="en-US" sz="2800" u="sng" dirty="0" smtClean="0">
                <a:ea typeface="ＭＳ Ｐゴシック" panose="020B0600070205080204" pitchFamily="34" charset="-128"/>
              </a:rPr>
              <a:t>in secret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(with no audience or records kept)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All cases are decided by a majority vote.</a:t>
            </a:r>
          </a:p>
        </p:txBody>
      </p:sp>
      <p:pic>
        <p:nvPicPr>
          <p:cNvPr id="40964" name="Picture 8" descr="US_Reports_cropped(500)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514600"/>
            <a:ext cx="3810000" cy="28432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5123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7244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main job of the United States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is to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decide  whether laws are allowable under the U.S. Constitution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It stands </a:t>
            </a:r>
            <a:r>
              <a:rPr lang="en-US" altLang="en-US" sz="2800" b="1" smtClean="0">
                <a:ea typeface="ＭＳ Ｐゴシック" panose="020B0600070205080204" pitchFamily="34" charset="-128"/>
              </a:rPr>
              <a:t>above all other courts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in the United States – it is the highest court in the land!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Judges who serve on the Supreme Court are called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justices</a:t>
            </a:r>
            <a:endParaRPr lang="en-US" altLang="en-US" sz="280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124" name="Picture 8" descr="600px-Seal_of_the_United_States_Supreme_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9812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5800" y="1981200"/>
            <a:ext cx="3886200" cy="4114800"/>
          </a:xfrm>
        </p:spPr>
        <p:txBody>
          <a:bodyPr/>
          <a:lstStyle/>
          <a:p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</a:t>
            </a:r>
            <a:r>
              <a:rPr lang="en-US" altLang="en-US" sz="2800" b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Opinions</a:t>
            </a:r>
            <a:r>
              <a:rPr lang="en-US" altLang="en-US" sz="280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”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state the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facts of the case, announces the ruling, and explains the reasoning:</a:t>
            </a:r>
          </a:p>
          <a:p>
            <a:pPr lvl="1"/>
            <a:r>
              <a:rPr lang="en-US" altLang="en-US" i="1" smtClean="0">
                <a:ea typeface="ＭＳ Ｐゴシック" panose="020B0600070205080204" pitchFamily="34" charset="-128"/>
              </a:rPr>
              <a:t>Majority Opinion</a:t>
            </a:r>
          </a:p>
          <a:p>
            <a:pPr lvl="1"/>
            <a:r>
              <a:rPr lang="en-US" altLang="en-US" i="1" smtClean="0">
                <a:ea typeface="ＭＳ Ｐゴシック" panose="020B0600070205080204" pitchFamily="34" charset="-128"/>
              </a:rPr>
              <a:t>Dissenting Opinion</a:t>
            </a:r>
          </a:p>
          <a:p>
            <a:pPr lvl="1"/>
            <a:r>
              <a:rPr lang="en-US" altLang="en-US" i="1" smtClean="0">
                <a:ea typeface="ＭＳ Ｐゴシック" panose="020B0600070205080204" pitchFamily="34" charset="-128"/>
              </a:rPr>
              <a:t>Concurring Opinion</a:t>
            </a:r>
          </a:p>
        </p:txBody>
      </p:sp>
      <p:pic>
        <p:nvPicPr>
          <p:cNvPr id="41988" name="Picture 8" descr="51FOLJyxd9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76800" y="2133600"/>
            <a:ext cx="3810000" cy="38100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81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Steps in Decision Making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6200" y="1020502"/>
            <a:ext cx="5419724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Majority Opinion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presents the views of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majority,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states the facts of the case, announces the ruling, and explains the Court’s reasoning in reaching the decision.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Dissenting Opinions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disagree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with the majority.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i="1" u="sng" dirty="0" smtClean="0">
                <a:ea typeface="ＭＳ Ｐゴシック" panose="020B0600070205080204" pitchFamily="34" charset="-128"/>
              </a:rPr>
              <a:t>Concurring Opinions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vote with the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majority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, but for a different reason.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After the opinions are written, the court announces its decision. </a:t>
            </a:r>
          </a:p>
          <a:p>
            <a:pPr>
              <a:lnSpc>
                <a:spcPct val="90000"/>
              </a:lnSpc>
            </a:pPr>
            <a:endParaRPr lang="en-US" altLang="en-US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43012" name="Picture 8" descr="Supreme Court Opinion, US v. The Amistad">
            <a:hlinkClick r:id="rId2"/>
          </p:cNvPr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681662" y="1981200"/>
            <a:ext cx="3081338" cy="4114800"/>
          </a:xfrm>
        </p:spPr>
      </p:pic>
      <p:sp>
        <p:nvSpPr>
          <p:cNvPr id="43013" name="Text Box 9"/>
          <p:cNvSpPr txBox="1">
            <a:spLocks noChangeArrowheads="1"/>
          </p:cNvSpPr>
          <p:nvPr/>
        </p:nvSpPr>
        <p:spPr bwMode="auto">
          <a:xfrm>
            <a:off x="5105400" y="5603875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en-US" altLang="en-US" sz="2400"/>
          </a:p>
        </p:txBody>
      </p:sp>
      <p:sp>
        <p:nvSpPr>
          <p:cNvPr id="43014" name="Text Box 10"/>
          <p:cNvSpPr txBox="1">
            <a:spLocks noChangeArrowheads="1"/>
          </p:cNvSpPr>
          <p:nvPr/>
        </p:nvSpPr>
        <p:spPr bwMode="auto">
          <a:xfrm>
            <a:off x="5410200" y="6111117"/>
            <a:ext cx="3733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accent2"/>
              </a:buClr>
              <a:buSzPct val="80000"/>
              <a:buFont typeface="Wingdings" panose="05000000000000000000" pitchFamily="2" charset="2"/>
              <a:buChar char="l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90000"/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•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400" dirty="0"/>
              <a:t>U.S. vs. the Amistad (1841)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The “</a:t>
            </a:r>
            <a:r>
              <a:rPr lang="en-US" altLang="en-US" sz="2800" b="1" i="1" u="sng" smtClean="0">
                <a:ea typeface="ＭＳ Ｐゴシック" panose="020B0600070205080204" pitchFamily="34" charset="-128"/>
              </a:rPr>
              <a:t>law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is supposed to be 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most important influence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on a justice’s decision.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800" b="1" u="sng" smtClean="0">
                <a:ea typeface="ＭＳ Ｐゴシック" panose="020B0600070205080204" pitchFamily="34" charset="-128"/>
              </a:rPr>
              <a:t>Stare decisis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” (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“let the decision stand”)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is the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guiding principle for all judges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…</a:t>
            </a:r>
          </a:p>
        </p:txBody>
      </p:sp>
      <p:pic>
        <p:nvPicPr>
          <p:cNvPr id="44036" name="Picture 7" descr="judges-gavel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8200" y="2620963"/>
            <a:ext cx="3810000" cy="28352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228600"/>
            <a:ext cx="7772400" cy="8382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143000"/>
            <a:ext cx="8001000" cy="4572000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sz="2800" b="1" dirty="0" smtClean="0"/>
              <a:t>Justices</a:t>
            </a:r>
            <a:r>
              <a:rPr lang="en-US" sz="2800" dirty="0" smtClean="0"/>
              <a:t> must understand that they: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May realize that the </a:t>
            </a:r>
            <a:r>
              <a:rPr lang="en-US" sz="2400" b="1" i="1" dirty="0" smtClean="0"/>
              <a:t>law must adapt to fit the times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Should consider precedent when making a decision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400" dirty="0" smtClean="0"/>
              <a:t>Must </a:t>
            </a:r>
            <a:r>
              <a:rPr lang="en-US" sz="2400" b="1" i="1" dirty="0" smtClean="0"/>
              <a:t>sometimes clarify the “meaning” of the Constitution</a:t>
            </a:r>
          </a:p>
          <a:p>
            <a:pPr lvl="2">
              <a:lnSpc>
                <a:spcPct val="90000"/>
              </a:lnSpc>
              <a:buFont typeface="Wingdings" charset="2"/>
              <a:buChar char="l"/>
              <a:defRPr/>
            </a:pPr>
            <a:r>
              <a:rPr lang="en-US" dirty="0" smtClean="0"/>
              <a:t>In </a:t>
            </a:r>
            <a:r>
              <a:rPr lang="en-US" b="1" i="1" dirty="0"/>
              <a:t>Bush v Gore</a:t>
            </a:r>
            <a:r>
              <a:rPr lang="en-US" dirty="0"/>
              <a:t>, the Supreme Court decided that </a:t>
            </a:r>
            <a:r>
              <a:rPr lang="en-US" dirty="0" smtClean="0"/>
              <a:t>it did </a:t>
            </a:r>
            <a:r>
              <a:rPr lang="en-US" dirty="0"/>
              <a:t>not have the </a:t>
            </a:r>
            <a:r>
              <a:rPr lang="en-US" b="1" i="1" u="sng" dirty="0" smtClean="0">
                <a:solidFill>
                  <a:srgbClr val="FFFF00"/>
                </a:solidFill>
              </a:rPr>
              <a:t>jurisdiction</a:t>
            </a:r>
            <a:r>
              <a:rPr lang="en-US" dirty="0" smtClean="0"/>
              <a:t>(power</a:t>
            </a:r>
            <a:r>
              <a:rPr lang="en-US" dirty="0"/>
              <a:t>) to hear cases based on state elections and granted the power to the state of Florida to decide the ruling on this case.</a:t>
            </a:r>
          </a:p>
          <a:p>
            <a:pPr marL="457200" lvl="1" indent="0">
              <a:lnSpc>
                <a:spcPct val="90000"/>
              </a:lnSpc>
              <a:buFontTx/>
              <a:buNone/>
              <a:defRPr/>
            </a:pPr>
            <a:endParaRPr lang="en-US" sz="2400" b="1" i="1" dirty="0" smtClean="0"/>
          </a:p>
        </p:txBody>
      </p:sp>
      <p:pic>
        <p:nvPicPr>
          <p:cNvPr id="45060" name="Picture 8" descr="U137071ACME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4953000"/>
            <a:ext cx="2286000" cy="16256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Decisions often deal with </a:t>
            </a:r>
            <a:r>
              <a:rPr lang="en-US" altLang="en-US" sz="2800" b="1" i="1" smtClean="0">
                <a:ea typeface="ＭＳ Ｐゴシック" panose="020B0600070205080204" pitchFamily="34" charset="-128"/>
              </a:rPr>
              <a:t>social conditions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and how laws are interpreted: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u="sng" smtClean="0">
                <a:ea typeface="ＭＳ Ｐゴシック" panose="020B0600070205080204" pitchFamily="34" charset="-128"/>
              </a:rPr>
              <a:t>Plessy v. Ferguson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(1896)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permitted “separate but equal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facilities for whites and African Americans</a:t>
            </a:r>
          </a:p>
          <a:p>
            <a:pPr lvl="1"/>
            <a:r>
              <a:rPr lang="en-US" altLang="en-US" sz="2400" smtClean="0">
                <a:ea typeface="ＭＳ Ｐゴシック" panose="020B0600070205080204" pitchFamily="34" charset="-128"/>
              </a:rPr>
              <a:t>“</a:t>
            </a:r>
            <a:r>
              <a:rPr lang="en-US" altLang="en-US" sz="2400" b="1" u="sng" smtClean="0">
                <a:ea typeface="ＭＳ Ｐゴシック" panose="020B0600070205080204" pitchFamily="34" charset="-128"/>
              </a:rPr>
              <a:t>Brown v. Board of Education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(1954) </a:t>
            </a:r>
            <a:r>
              <a:rPr lang="en-US" altLang="en-US" sz="24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overturned 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the “</a:t>
            </a:r>
            <a:r>
              <a:rPr lang="en-US" altLang="en-US" sz="2400" b="1" i="1" smtClean="0">
                <a:ea typeface="ＭＳ Ｐゴシック" panose="020B0600070205080204" pitchFamily="34" charset="-128"/>
              </a:rPr>
              <a:t>separate but equal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” precedent as violating equal protection under the 14</a:t>
            </a:r>
            <a:r>
              <a:rPr lang="en-US" altLang="en-US" sz="2400" baseline="30000" smtClean="0">
                <a:ea typeface="ＭＳ Ｐゴシック" panose="020B0600070205080204" pitchFamily="34" charset="-128"/>
              </a:rPr>
              <a:t>th</a:t>
            </a:r>
            <a:r>
              <a:rPr lang="en-US" altLang="en-US" sz="2400" smtClean="0">
                <a:ea typeface="ＭＳ Ｐゴシック" panose="020B0600070205080204" pitchFamily="34" charset="-128"/>
              </a:rPr>
              <a:t> Amendment.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800" i="1" smtClean="0">
                <a:ea typeface="ＭＳ Ｐゴシック" panose="020B0600070205080204" pitchFamily="34" charset="-128"/>
              </a:rPr>
              <a:t> </a:t>
            </a:r>
          </a:p>
        </p:txBody>
      </p:sp>
      <p:pic>
        <p:nvPicPr>
          <p:cNvPr id="46084" name="Picture 7" descr="mom%20and%20child%20on%20sc%20step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4572000"/>
            <a:ext cx="3276600" cy="198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6085" name="Picture 9" descr="jb_progress_plessy_1_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4572000"/>
            <a:ext cx="2971800" cy="195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219200"/>
            <a:ext cx="4648200" cy="4114800"/>
          </a:xfrm>
        </p:spPr>
        <p:txBody>
          <a:bodyPr/>
          <a:lstStyle/>
          <a:p>
            <a:r>
              <a:rPr lang="en-US" altLang="en-US" sz="2800" smtClean="0">
                <a:ea typeface="ＭＳ Ｐゴシック" panose="020B0600070205080204" pitchFamily="34" charset="-128"/>
              </a:rPr>
              <a:t>Justices differ on the role of the Supreme Court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Some believe in an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active role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reviewing many cases, others believe they should be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hesitant in their reviews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.</a:t>
            </a: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The Supreme Courts acts an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independent judiciary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, which means that their decisions are not influenced by the other two branches of government.</a:t>
            </a:r>
          </a:p>
        </p:txBody>
      </p:sp>
      <p:pic>
        <p:nvPicPr>
          <p:cNvPr id="47108" name="Picture 9" descr="us-supreme-court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34000" y="1752600"/>
            <a:ext cx="3087688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Supreme Court Reasoning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endParaRPr lang="en-US" altLang="en-US" sz="2800" smtClean="0">
              <a:ea typeface="ＭＳ Ｐゴシック" panose="020B0600070205080204" pitchFamily="34" charset="-128"/>
            </a:endParaRPr>
          </a:p>
          <a:p>
            <a:r>
              <a:rPr lang="en-US" altLang="en-US" sz="2800" smtClean="0">
                <a:ea typeface="ＭＳ Ｐゴシック" panose="020B0600070205080204" pitchFamily="34" charset="-128"/>
              </a:rPr>
              <a:t>Despite their best efforts, justices are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human beings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 and make decisions based on their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own experiences.</a:t>
            </a:r>
          </a:p>
        </p:txBody>
      </p:sp>
      <p:pic>
        <p:nvPicPr>
          <p:cNvPr id="4813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4963" y="2438400"/>
            <a:ext cx="4097337" cy="269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1981200"/>
            <a:ext cx="4343400" cy="4114800"/>
          </a:xfrm>
        </p:spPr>
        <p:txBody>
          <a:bodyPr/>
          <a:lstStyle/>
          <a:p>
            <a:pPr marL="533400" indent="-533400">
              <a:buFont typeface="Wingdings" panose="05000000000000000000" pitchFamily="2" charset="2"/>
              <a:buNone/>
              <a:defRPr/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has “</a:t>
            </a:r>
            <a:r>
              <a:rPr lang="en-US" altLang="en-US" sz="2800" b="1" i="1" dirty="0" smtClean="0">
                <a:ea typeface="ＭＳ Ｐゴシック" panose="020B0600070205080204" pitchFamily="34" charset="-128"/>
              </a:rPr>
              <a:t>original jurisdiction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” in only two (2) instances: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Cases involving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diplomats</a:t>
            </a:r>
            <a:r>
              <a:rPr lang="en-US" altLang="en-US" sz="2400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from foreign nations!!!</a:t>
            </a:r>
          </a:p>
          <a:p>
            <a:pPr marL="914400" lvl="1" indent="-457200">
              <a:buFontTx/>
              <a:buAutoNum type="arabicPeriod"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Cases in which a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state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is involved.</a:t>
            </a:r>
          </a:p>
          <a:p>
            <a:pPr marL="457200" lvl="1" indent="0">
              <a:buFontTx/>
              <a:buNone/>
              <a:defRPr/>
            </a:pPr>
            <a:r>
              <a:rPr lang="en-US" altLang="en-US" sz="2400" dirty="0" smtClean="0">
                <a:ea typeface="ＭＳ Ｐゴシック" panose="020B0600070205080204" pitchFamily="34" charset="-128"/>
              </a:rPr>
              <a:t>*** The Supreme Court is an </a:t>
            </a:r>
            <a:r>
              <a:rPr lang="en-US" altLang="en-US" sz="24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appellate court</a:t>
            </a:r>
            <a:r>
              <a:rPr lang="en-US" altLang="en-US" sz="2400" dirty="0" smtClean="0">
                <a:ea typeface="ＭＳ Ｐゴシック" panose="020B0600070205080204" pitchFamily="34" charset="-128"/>
              </a:rPr>
              <a:t> in all other cases.</a:t>
            </a:r>
          </a:p>
          <a:p>
            <a:pPr marL="914400" lvl="1" indent="-457200">
              <a:buFontTx/>
              <a:buNone/>
              <a:defRPr/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6148" name="Picture 8" descr="9677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2438400"/>
            <a:ext cx="4267200" cy="28876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52600"/>
            <a:ext cx="3962400" cy="44196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altLang="en-US" sz="2800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The decisions of the Supreme Court are binding in all cases and is the </a:t>
            </a:r>
            <a:r>
              <a:rPr lang="en-US" altLang="en-US" sz="2800" b="1" i="1" u="sng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final authority in every case.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800" smtClean="0">
                <a:ea typeface="ＭＳ Ｐゴシック" panose="020B0600070205080204" pitchFamily="34" charset="-128"/>
              </a:rPr>
              <a:t>All decisions have a written </a:t>
            </a:r>
            <a:r>
              <a:rPr lang="en-US" altLang="en-US" sz="2800" i="1" smtClean="0">
                <a:ea typeface="ＭＳ Ｐゴシック" panose="020B0600070205080204" pitchFamily="34" charset="-128"/>
              </a:rPr>
              <a:t>“opinion” </a:t>
            </a:r>
            <a:r>
              <a:rPr lang="en-US" altLang="en-US" sz="2800" smtClean="0">
                <a:ea typeface="ＭＳ Ｐゴシック" panose="020B0600070205080204" pitchFamily="34" charset="-128"/>
              </a:rPr>
              <a:t>of the justices.</a:t>
            </a:r>
          </a:p>
        </p:txBody>
      </p:sp>
      <p:pic>
        <p:nvPicPr>
          <p:cNvPr id="7172" name="Picture 8" descr="PCU2060"/>
          <p:cNvPicPr>
            <a:picLocks noGrp="1" noChangeAspect="1" noChangeArrowheads="1"/>
          </p:cNvPicPr>
          <p:nvPr>
            <p:ph type="clipArt"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9200" y="2209800"/>
            <a:ext cx="2686050" cy="3581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22300" y="0"/>
            <a:ext cx="77724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The Supreme Court Justices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65100" y="1524000"/>
            <a:ext cx="4343400" cy="4953000"/>
          </a:xfrm>
        </p:spPr>
        <p:txBody>
          <a:bodyPr/>
          <a:lstStyle/>
          <a:p>
            <a:pPr marL="533400" indent="-533400">
              <a:lnSpc>
                <a:spcPct val="90000"/>
              </a:lnSpc>
            </a:pPr>
            <a:endParaRPr lang="en-US" altLang="en-US" sz="2400" dirty="0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 </a:t>
            </a:r>
            <a:r>
              <a:rPr lang="en-US" altLang="en-US" sz="2800" b="1" dirty="0" smtClean="0">
                <a:ea typeface="ＭＳ Ｐゴシック" panose="020B0600070205080204" pitchFamily="34" charset="-128"/>
              </a:rPr>
              <a:t>Supreme Court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is made up of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nine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justices </a:t>
            </a:r>
            <a:r>
              <a:rPr lang="en-US" altLang="en-US" sz="2800" b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1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Chief Justice and </a:t>
            </a:r>
            <a:r>
              <a:rPr lang="en-US" altLang="en-US" sz="2800" b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8</a:t>
            </a:r>
            <a:r>
              <a:rPr lang="en-US" altLang="en-US" sz="2800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Associate Justices.</a:t>
            </a: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Our current Chief Justice is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John Roberts</a:t>
            </a:r>
            <a:endParaRPr lang="en-US" altLang="en-US" sz="2800" b="1" i="1" dirty="0" smtClean="0">
              <a:ea typeface="ＭＳ Ｐゴシック" panose="020B0600070205080204" pitchFamily="34" charset="-128"/>
            </a:endParaRPr>
          </a:p>
          <a:p>
            <a:pPr marL="533400" indent="-533400">
              <a:lnSpc>
                <a:spcPct val="90000"/>
              </a:lnSpc>
            </a:pPr>
            <a:r>
              <a:rPr lang="en-US" altLang="en-US" sz="2800" dirty="0" smtClean="0">
                <a:ea typeface="ＭＳ Ｐゴシック" panose="020B0600070205080204" pitchFamily="34" charset="-128"/>
              </a:rPr>
              <a:t>Their main duty is to </a:t>
            </a:r>
            <a:r>
              <a:rPr lang="en-US" altLang="en-US" sz="2800" b="1" i="1" u="sng" dirty="0" smtClean="0">
                <a:solidFill>
                  <a:srgbClr val="FFFF00"/>
                </a:solidFill>
                <a:ea typeface="ＭＳ Ｐゴシック" panose="020B0600070205080204" pitchFamily="34" charset="-128"/>
              </a:rPr>
              <a:t>hear and rule on cases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(thousands are appealed, but </a:t>
            </a:r>
            <a:r>
              <a:rPr lang="en-US" altLang="en-US" sz="2800" i="1" u="sng" dirty="0" smtClean="0">
                <a:ea typeface="ＭＳ Ｐゴシック" panose="020B0600070205080204" pitchFamily="34" charset="-128"/>
              </a:rPr>
              <a:t>they</a:t>
            </a:r>
            <a:r>
              <a:rPr lang="en-US" altLang="en-US" sz="2800" dirty="0" smtClean="0">
                <a:ea typeface="ＭＳ Ｐゴシック" panose="020B0600070205080204" pitchFamily="34" charset="-128"/>
              </a:rPr>
              <a:t> decide which ones to hear)</a:t>
            </a:r>
            <a:endParaRPr lang="en-US" altLang="en-US" sz="2800" b="1" i="1" dirty="0" smtClean="0">
              <a:ea typeface="ＭＳ Ｐゴシック" panose="020B0600070205080204" pitchFamily="34" charset="-128"/>
            </a:endParaRPr>
          </a:p>
        </p:txBody>
      </p:sp>
      <p:pic>
        <p:nvPicPr>
          <p:cNvPr id="819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2438400"/>
            <a:ext cx="3517900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Chief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John Roberts</a:t>
            </a:r>
          </a:p>
        </p:txBody>
      </p:sp>
      <p:pic>
        <p:nvPicPr>
          <p:cNvPr id="9219" name="Picture 4" descr="File:Official roberts CJ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8925" y="1981200"/>
            <a:ext cx="3486150" cy="450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600px-Seal_of_the_United_States_Supreme_Cou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9" descr="gave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Associate Justice</a:t>
            </a:r>
            <a:br>
              <a:rPr lang="en-US" altLang="en-US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</a:br>
            <a:r>
              <a:rPr lang="en-US" altLang="en-US" sz="5400" b="1" i="1" smtClean="0">
                <a:effectLst/>
                <a:latin typeface="Times New Roman" panose="02020603050405020304" pitchFamily="18" charset="0"/>
                <a:ea typeface="ＭＳ Ｐゴシック" panose="020B0600070205080204" pitchFamily="34" charset="-128"/>
              </a:rPr>
              <a:t>Antonin Scalia</a:t>
            </a:r>
          </a:p>
        </p:txBody>
      </p:sp>
      <p:pic>
        <p:nvPicPr>
          <p:cNvPr id="10243" name="Picture 3" descr="600px-Seal_of_the_United_States_Supreme_Cou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971800"/>
            <a:ext cx="2209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gav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819400"/>
            <a:ext cx="1598613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7" descr="File:Antonin Scalia, SCOTUS photo portrait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350" y="1981200"/>
            <a:ext cx="35433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oaring">
  <a:themeElements>
    <a:clrScheme name="Soaring 1">
      <a:dk1>
        <a:srgbClr val="000000"/>
      </a:dk1>
      <a:lt1>
        <a:srgbClr val="FFFFFF"/>
      </a:lt1>
      <a:dk2>
        <a:srgbClr val="0000FF"/>
      </a:dk2>
      <a:lt2>
        <a:srgbClr val="FFCC66"/>
      </a:lt2>
      <a:accent1>
        <a:srgbClr val="00FFFF"/>
      </a:accent1>
      <a:accent2>
        <a:srgbClr val="3366FF"/>
      </a:accent2>
      <a:accent3>
        <a:srgbClr val="AAAAFF"/>
      </a:accent3>
      <a:accent4>
        <a:srgbClr val="DADADA"/>
      </a:accent4>
      <a:accent5>
        <a:srgbClr val="AAFFFF"/>
      </a:accent5>
      <a:accent6>
        <a:srgbClr val="2D5CE7"/>
      </a:accent6>
      <a:hlink>
        <a:srgbClr val="FF0033"/>
      </a:hlink>
      <a:folHlink>
        <a:srgbClr val="FFFF00"/>
      </a:folHlink>
    </a:clrScheme>
    <a:fontScheme name="Soaring">
      <a:majorFont>
        <a:latin typeface="Arial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oaring 1">
        <a:dk1>
          <a:srgbClr val="000000"/>
        </a:dk1>
        <a:lt1>
          <a:srgbClr val="FFFFFF"/>
        </a:lt1>
        <a:dk2>
          <a:srgbClr val="0000FF"/>
        </a:dk2>
        <a:lt2>
          <a:srgbClr val="FFCC66"/>
        </a:lt2>
        <a:accent1>
          <a:srgbClr val="00FFFF"/>
        </a:accent1>
        <a:accent2>
          <a:srgbClr val="3366FF"/>
        </a:accent2>
        <a:accent3>
          <a:srgbClr val="AAAAFF"/>
        </a:accent3>
        <a:accent4>
          <a:srgbClr val="DADADA"/>
        </a:accent4>
        <a:accent5>
          <a:srgbClr val="AAFFFF"/>
        </a:accent5>
        <a:accent6>
          <a:srgbClr val="2D5CE7"/>
        </a:accent6>
        <a:hlink>
          <a:srgbClr val="FF0033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2">
        <a:dk1>
          <a:srgbClr val="000000"/>
        </a:dk1>
        <a:lt1>
          <a:srgbClr val="FFFFFF"/>
        </a:lt1>
        <a:dk2>
          <a:srgbClr val="000000"/>
        </a:dk2>
        <a:lt2>
          <a:srgbClr val="CCECFF"/>
        </a:lt2>
        <a:accent1>
          <a:srgbClr val="6699FF"/>
        </a:accent1>
        <a:accent2>
          <a:srgbClr val="66CCFF"/>
        </a:accent2>
        <a:accent3>
          <a:srgbClr val="FFFFFF"/>
        </a:accent3>
        <a:accent4>
          <a:srgbClr val="000000"/>
        </a:accent4>
        <a:accent5>
          <a:srgbClr val="B8CAFF"/>
        </a:accent5>
        <a:accent6>
          <a:srgbClr val="5CB9E7"/>
        </a:accent6>
        <a:hlink>
          <a:srgbClr val="CC99FF"/>
        </a:hlink>
        <a:folHlink>
          <a:srgbClr val="00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CBCBCB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D4D4D4"/>
        </a:accent6>
        <a:hlink>
          <a:srgbClr val="5F5F5F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oaring 4">
        <a:dk1>
          <a:srgbClr val="000000"/>
        </a:dk1>
        <a:lt1>
          <a:srgbClr val="FFFFFF"/>
        </a:lt1>
        <a:dk2>
          <a:srgbClr val="008080"/>
        </a:dk2>
        <a:lt2>
          <a:srgbClr val="FFCC66"/>
        </a:lt2>
        <a:accent1>
          <a:srgbClr val="0099CC"/>
        </a:accent1>
        <a:accent2>
          <a:srgbClr val="009999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8A8A"/>
        </a:accent6>
        <a:hlink>
          <a:srgbClr val="6600CC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oaring 5">
        <a:dk1>
          <a:srgbClr val="000000"/>
        </a:dk1>
        <a:lt1>
          <a:srgbClr val="FFFFFF"/>
        </a:lt1>
        <a:dk2>
          <a:srgbClr val="993300"/>
        </a:dk2>
        <a:lt2>
          <a:srgbClr val="FFCC66"/>
        </a:lt2>
        <a:accent1>
          <a:srgbClr val="FF6633"/>
        </a:accent1>
        <a:accent2>
          <a:srgbClr val="CC6600"/>
        </a:accent2>
        <a:accent3>
          <a:srgbClr val="CAADAA"/>
        </a:accent3>
        <a:accent4>
          <a:srgbClr val="DADADA"/>
        </a:accent4>
        <a:accent5>
          <a:srgbClr val="FFB8AD"/>
        </a:accent5>
        <a:accent6>
          <a:srgbClr val="B95C00"/>
        </a:accent6>
        <a:hlink>
          <a:srgbClr val="CC0000"/>
        </a:hlink>
        <a:folHlink>
          <a:srgbClr val="FFFF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E8BFA6E5057164790D53ACFB566C6A5" ma:contentTypeVersion="0" ma:contentTypeDescription="Create a new document." ma:contentTypeScope="" ma:versionID="3c4df6c01268a8cf59ee3657c0fabe2a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9133030-2C42-4526-9424-201015609CE7}">
  <ds:schemaRefs>
    <ds:schemaRef ds:uri="http://purl.org/dc/terms/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A7091A3-9573-4B24-9C51-5597D4824D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Designs\Soaring.pot</Template>
  <TotalTime>3680</TotalTime>
  <Words>1567</Words>
  <Application>Microsoft Office PowerPoint</Application>
  <PresentationFormat>On-screen Show (4:3)</PresentationFormat>
  <Paragraphs>146</Paragraphs>
  <Slides>46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1" baseType="lpstr">
      <vt:lpstr>ＭＳ Ｐゴシック</vt:lpstr>
      <vt:lpstr>Arial</vt:lpstr>
      <vt:lpstr>Times New Roman</vt:lpstr>
      <vt:lpstr>Wingdings</vt:lpstr>
      <vt:lpstr>Soaring</vt:lpstr>
      <vt:lpstr>Chapter 7: The Judicial Branch </vt:lpstr>
      <vt:lpstr>The U.S. Supreme Court</vt:lpstr>
      <vt:lpstr>The Supreme Court Justices</vt:lpstr>
      <vt:lpstr>The Supreme Court Justices</vt:lpstr>
      <vt:lpstr>The Supreme Court Justices</vt:lpstr>
      <vt:lpstr>The Supreme Court Justices</vt:lpstr>
      <vt:lpstr>The Supreme Court Justices</vt:lpstr>
      <vt:lpstr>Chief Justice John Roberts</vt:lpstr>
      <vt:lpstr>Associate Justice Antonin Scalia</vt:lpstr>
      <vt:lpstr>Associate Justice Anthony Kennedy</vt:lpstr>
      <vt:lpstr>Associate Justice Clarence Thomas</vt:lpstr>
      <vt:lpstr>Associate Justice Ruth Bader Ginsburg</vt:lpstr>
      <vt:lpstr>Associate Justice Stephen Breyer</vt:lpstr>
      <vt:lpstr>Associate Justice Samuel Alito</vt:lpstr>
      <vt:lpstr>Associate Justice Sonia Sotomayer</vt:lpstr>
      <vt:lpstr>Associate Justice Elena Kagan</vt:lpstr>
      <vt:lpstr>Selection of the Justices</vt:lpstr>
      <vt:lpstr>Background of the Justices</vt:lpstr>
      <vt:lpstr>Supreme Court “Firsts”</vt:lpstr>
      <vt:lpstr>Supreme Court “Firsts”</vt:lpstr>
      <vt:lpstr>Supreme Court “Firsts”</vt:lpstr>
      <vt:lpstr>Powers of the Supreme Court</vt:lpstr>
      <vt:lpstr>“Marbury vs. Madison”  (1803)</vt:lpstr>
      <vt:lpstr>“Checks &amp; Balances”</vt:lpstr>
      <vt:lpstr>“Checks &amp; Balances”</vt:lpstr>
      <vt:lpstr>Judicial Interpretation</vt:lpstr>
      <vt:lpstr>Limits to the Supreme Court</vt:lpstr>
      <vt:lpstr>Limits to the Supreme Court</vt:lpstr>
      <vt:lpstr>Limits to the Supreme Court</vt:lpstr>
      <vt:lpstr>Limits to the Supreme Court</vt:lpstr>
      <vt:lpstr>Limits to the Supreme Court</vt:lpstr>
      <vt:lpstr>Limits to the Supreme Court</vt:lpstr>
      <vt:lpstr>“Deciding Cases at the Supreme Court”</vt:lpstr>
      <vt:lpstr>Supreme Court in Action</vt:lpstr>
      <vt:lpstr>Supreme Court in Action</vt:lpstr>
      <vt:lpstr>Accepting a Case</vt:lpstr>
      <vt:lpstr>Accepting a Case</vt:lpstr>
      <vt:lpstr>Steps in Decision Making</vt:lpstr>
      <vt:lpstr>Steps in Decision Making</vt:lpstr>
      <vt:lpstr>Steps in Decision Making</vt:lpstr>
      <vt:lpstr>Steps in Decision Making</vt:lpstr>
      <vt:lpstr>Supreme Court Reasoning</vt:lpstr>
      <vt:lpstr>Supreme Court Reasoning</vt:lpstr>
      <vt:lpstr>Supreme Court Reasoning</vt:lpstr>
      <vt:lpstr>Supreme Court Reasoning</vt:lpstr>
      <vt:lpstr>Supreme Court Reasoning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Six, Section Two</dc:title>
  <dc:creator>Vince</dc:creator>
  <cp:lastModifiedBy>Horne, Ken</cp:lastModifiedBy>
  <cp:revision>103</cp:revision>
  <dcterms:created xsi:type="dcterms:W3CDTF">2009-01-06T02:16:17Z</dcterms:created>
  <dcterms:modified xsi:type="dcterms:W3CDTF">2016-02-01T18:49:52Z</dcterms:modified>
</cp:coreProperties>
</file>